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2" r:id="rId2"/>
    <p:sldId id="355" r:id="rId3"/>
    <p:sldId id="399" r:id="rId4"/>
    <p:sldId id="382" r:id="rId5"/>
    <p:sldId id="388" r:id="rId6"/>
    <p:sldId id="398" r:id="rId7"/>
    <p:sldId id="387" r:id="rId8"/>
    <p:sldId id="412" r:id="rId9"/>
    <p:sldId id="378" r:id="rId10"/>
    <p:sldId id="400" r:id="rId11"/>
    <p:sldId id="356" r:id="rId12"/>
    <p:sldId id="358" r:id="rId13"/>
    <p:sldId id="361" r:id="rId14"/>
    <p:sldId id="380" r:id="rId15"/>
    <p:sldId id="363" r:id="rId16"/>
    <p:sldId id="362" r:id="rId17"/>
    <p:sldId id="381" r:id="rId18"/>
    <p:sldId id="354" r:id="rId19"/>
    <p:sldId id="401" r:id="rId20"/>
    <p:sldId id="383" r:id="rId21"/>
    <p:sldId id="384" r:id="rId22"/>
    <p:sldId id="404" r:id="rId23"/>
    <p:sldId id="406" r:id="rId24"/>
    <p:sldId id="405" r:id="rId25"/>
    <p:sldId id="385" r:id="rId26"/>
    <p:sldId id="402" r:id="rId27"/>
    <p:sldId id="403" r:id="rId28"/>
    <p:sldId id="364" r:id="rId29"/>
    <p:sldId id="390" r:id="rId30"/>
    <p:sldId id="395" r:id="rId31"/>
    <p:sldId id="371" r:id="rId32"/>
    <p:sldId id="370" r:id="rId33"/>
    <p:sldId id="392" r:id="rId34"/>
    <p:sldId id="394" r:id="rId35"/>
    <p:sldId id="393" r:id="rId36"/>
    <p:sldId id="391" r:id="rId37"/>
    <p:sldId id="372" r:id="rId38"/>
    <p:sldId id="386" r:id="rId39"/>
    <p:sldId id="373" r:id="rId40"/>
    <p:sldId id="407" r:id="rId41"/>
    <p:sldId id="367" r:id="rId42"/>
    <p:sldId id="374" r:id="rId43"/>
    <p:sldId id="410" r:id="rId44"/>
    <p:sldId id="366" r:id="rId45"/>
    <p:sldId id="411" r:id="rId46"/>
    <p:sldId id="376" r:id="rId47"/>
    <p:sldId id="375" r:id="rId48"/>
    <p:sldId id="396" r:id="rId49"/>
    <p:sldId id="397" r:id="rId50"/>
    <p:sldId id="377" r:id="rId51"/>
    <p:sldId id="353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chao" initials="l" lastIdx="1" clrIdx="0">
    <p:extLst>
      <p:ext uri="{19B8F6BF-5375-455C-9EA6-DF929625EA0E}">
        <p15:presenceInfo xmlns:p15="http://schemas.microsoft.com/office/powerpoint/2012/main" userId="lilic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2774" autoAdjust="0"/>
  </p:normalViewPr>
  <p:slideViewPr>
    <p:cSldViewPr>
      <p:cViewPr varScale="1">
        <p:scale>
          <a:sx n="108" d="100"/>
          <a:sy n="108" d="100"/>
        </p:scale>
        <p:origin x="105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1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8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3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解决预测的问题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0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20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0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3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48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9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3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9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46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/>
          <a:lstStyle>
            <a:lvl1pPr algn="l">
              <a:defRPr b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45259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5589240"/>
            <a:ext cx="3333135" cy="64991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机器学习简介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3968" y="4221088"/>
            <a:ext cx="3528392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师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：左元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3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</a:t>
            </a:r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、机器学习的分类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机器学习的主要分类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无监督学习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无监督学习应用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监督学习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监督学习应用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7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机器学习主要分类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1728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有监督学习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：提供数据并提供数据对应结果的机器学习过程。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无监督学习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：提供数据并且不提供数据对应结果的机器学习过程。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强化学习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：通过与环境交互并获取延迟返回进而改进行为的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学习过程。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56" y="1599353"/>
            <a:ext cx="3994152" cy="29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监督学习和无监督学习</a:t>
            </a:r>
          </a:p>
        </p:txBody>
      </p:sp>
      <p:pic>
        <p:nvPicPr>
          <p:cNvPr id="1027" name="Picture 3" descr="https://timgsa.baidu.com/timg?image&amp;quality=80&amp;size=b9999_10000&amp;sec=1547551203000&amp;di=7fd1e0f61d61d19a5c32eb7b141465a3&amp;imgtype=0&amp;src=http%3A%2F%2Fn.sinaimg.cn%2Ftranslate%2F344%2Fw1000h944%2F20181231%2F39xz-hqwsysz86193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32" y="2132856"/>
            <a:ext cx="3694584" cy="34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timgsa.baidu.com/timg?image&amp;quality=80&amp;size=b9999_10000&amp;sec=1547551320777&amp;di=09a8b9be4181e5aa5cb813a8d1ae36ab&amp;imgtype=0&amp;src=http%3A%2F%2Fe0.ifengimg.com%2F07%2F2018%2F1221%2F9696C77EDFD78155683DAA2FB138AFCD5C13AD2D_size18_w522_h36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8" y="2132856"/>
            <a:ext cx="4176463" cy="34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4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无监督学习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Unsupervised 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Learning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采用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一组仅包含输入的数据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通过寻找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数据中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的内在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结构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来进行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点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的分组或聚类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从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没有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被标记或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分类的测试数据中学习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无监督学习算法不是响应反馈，而是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数据中的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共性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特征；对于一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个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新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，可以通过判断其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中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是否存在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这种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特征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来做出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相应的反馈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无监督学习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的核心应用是统计学中的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密度估计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和聚类分析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9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无监督学习应用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40283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无监督聚类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应用的一个例子就是在谷歌新闻中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歌新闻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每天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都会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收集很多新闻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内容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。它将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这些新闻分组，组成有关联的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新闻，然后按主题显示给用户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歌新闻做的就是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搜索新闻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事件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，自动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地把它们聚类到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一起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；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这些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新闻事件全是同一主题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96" y="1916832"/>
            <a:ext cx="391838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3816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6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Supervised Learning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构建了包含输入和所需输出的一组数据的数学模型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这些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称为训练数据，由一组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训练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组成。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主要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包括</a:t>
            </a:r>
            <a:r>
              <a:rPr lang="zh-CN" altLang="zh-CN" sz="2000" b="1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b="1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当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输出被限制为有限的一组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（离散数值）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时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使用分类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；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当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输出可以具有范围内的任何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（连续数值）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时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使用回归算法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smtClean="0">
                <a:latin typeface="微软雅黑 Light" pitchFamily="34" charset="-122"/>
                <a:ea typeface="微软雅黑 Light" pitchFamily="34" charset="-122"/>
              </a:rPr>
              <a:t>相似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度</a:t>
            </a:r>
            <a:r>
              <a:rPr lang="zh-CN" altLang="zh-CN" sz="2000" b="1" smtClean="0">
                <a:latin typeface="微软雅黑 Light" pitchFamily="34" charset="-122"/>
                <a:ea typeface="微软雅黑 Light" pitchFamily="34" charset="-122"/>
              </a:rPr>
              <a:t>学习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都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密切相关的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一类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监督机器学习，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它的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目标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是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使用相似性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函数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从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中学习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，这个函数可以度量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两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个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对象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之间的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相似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度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或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关联度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它在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排名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推荐系统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视觉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跟踪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人脸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方面有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很好的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应用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场景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2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预测房价或房屋出售情况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77120"/>
              </p:ext>
            </p:extLst>
          </p:nvPr>
        </p:nvGraphicFramePr>
        <p:xfrm>
          <a:off x="1068288" y="2492896"/>
          <a:ext cx="6744072" cy="345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48">
                  <a:extLst>
                    <a:ext uri="{9D8B030D-6E8A-4147-A177-3AD203B41FA5}">
                      <a16:colId xmlns:a16="http://schemas.microsoft.com/office/drawing/2014/main" xmlns="" val="4112723217"/>
                    </a:ext>
                  </a:extLst>
                </a:gridCol>
                <a:gridCol w="968899">
                  <a:extLst>
                    <a:ext uri="{9D8B030D-6E8A-4147-A177-3AD203B41FA5}">
                      <a16:colId xmlns:a16="http://schemas.microsoft.com/office/drawing/2014/main" xmlns="" val="157752602"/>
                    </a:ext>
                  </a:extLst>
                </a:gridCol>
                <a:gridCol w="927989">
                  <a:extLst>
                    <a:ext uri="{9D8B030D-6E8A-4147-A177-3AD203B41FA5}">
                      <a16:colId xmlns:a16="http://schemas.microsoft.com/office/drawing/2014/main" xmlns="" val="644203667"/>
                    </a:ext>
                  </a:extLst>
                </a:gridCol>
                <a:gridCol w="868879">
                  <a:extLst>
                    <a:ext uri="{9D8B030D-6E8A-4147-A177-3AD203B41FA5}">
                      <a16:colId xmlns:a16="http://schemas.microsoft.com/office/drawing/2014/main" xmlns="" val="3245057556"/>
                    </a:ext>
                  </a:extLst>
                </a:gridCol>
                <a:gridCol w="1097381">
                  <a:extLst>
                    <a:ext uri="{9D8B030D-6E8A-4147-A177-3AD203B41FA5}">
                      <a16:colId xmlns:a16="http://schemas.microsoft.com/office/drawing/2014/main" xmlns="" val="2869909063"/>
                    </a:ext>
                  </a:extLst>
                </a:gridCol>
                <a:gridCol w="889380">
                  <a:extLst>
                    <a:ext uri="{9D8B030D-6E8A-4147-A177-3AD203B41FA5}">
                      <a16:colId xmlns:a16="http://schemas.microsoft.com/office/drawing/2014/main" xmlns="" val="115379635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3132018276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所在街区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房屋价格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住房面积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住房格局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是否学区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是否售出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80025221"/>
                  </a:ext>
                </a:extLst>
              </a:tr>
              <a:tr h="7070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海淀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4949151"/>
                  </a:ext>
                </a:extLst>
              </a:tr>
              <a:tr h="7488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朝阳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0588382"/>
                  </a:ext>
                </a:extLst>
              </a:tr>
              <a:tr h="7721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昌平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40438495"/>
                  </a:ext>
                </a:extLst>
              </a:tr>
              <a:tr h="8629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？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0455136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88" y="2852936"/>
            <a:ext cx="1152128" cy="792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88" y="3645024"/>
            <a:ext cx="1152128" cy="7134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88" y="4358462"/>
            <a:ext cx="1152128" cy="7725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60" y="5130975"/>
            <a:ext cx="1156656" cy="8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8208912" cy="5726516"/>
          </a:xfrm>
        </p:spPr>
      </p:pic>
    </p:spTree>
    <p:extLst>
      <p:ext uri="{BB962C8B-B14F-4D97-AF65-F5344CB8AC3E}">
        <p14:creationId xmlns:p14="http://schemas.microsoft.com/office/powerpoint/2010/main" val="24297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三、监督学习深入介绍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监督学习三要素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监督学习实现步骤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监督学习模型评估策略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分类和回归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监督学习模型求解算法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7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机器学习的概念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机器学习主要分类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监督</a:t>
            </a: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学习</a:t>
            </a: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三要素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监督学习模型评估策略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监督学习模型求解算法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6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监督学习三要素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1728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模型（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model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总结数据的内在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规律，用数学函数描述的系统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策略（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strategy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选取最优模型的评价准则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算法（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algorithm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选取最优模型的具体方法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35494" y="1772816"/>
            <a:ext cx="2760642" cy="2603843"/>
            <a:chOff x="2915816" y="1772816"/>
            <a:chExt cx="2760642" cy="2603843"/>
          </a:xfrm>
        </p:grpSpPr>
        <p:grpSp>
          <p:nvGrpSpPr>
            <p:cNvPr id="6" name="组合 5"/>
            <p:cNvGrpSpPr/>
            <p:nvPr/>
          </p:nvGrpSpPr>
          <p:grpSpPr>
            <a:xfrm>
              <a:off x="3501061" y="1772816"/>
              <a:ext cx="1598577" cy="1598577"/>
              <a:chOff x="1504967" y="33303"/>
              <a:chExt cx="1598577" cy="159857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504967" y="33303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4" name="椭圆 4"/>
              <p:cNvSpPr/>
              <p:nvPr/>
            </p:nvSpPr>
            <p:spPr>
              <a:xfrm>
                <a:off x="1718110" y="313054"/>
                <a:ext cx="1172290" cy="7193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smtClean="0">
                    <a:latin typeface="微软雅黑 Light" pitchFamily="34" charset="-122"/>
                    <a:ea typeface="微软雅黑 Light" pitchFamily="34" charset="-122"/>
                  </a:rPr>
                  <a:t>模型</a:t>
                </a:r>
                <a:endParaRPr lang="zh-CN" altLang="en-US" sz="240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077881" y="2771927"/>
              <a:ext cx="1598577" cy="1598577"/>
              <a:chOff x="2081787" y="1032414"/>
              <a:chExt cx="1598577" cy="159857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081787" y="1032414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-4966938"/>
                  <a:satOff val="19906"/>
                  <a:lumOff val="4314"/>
                  <a:alphaOff val="0"/>
                </a:schemeClr>
              </a:fillRef>
              <a:effectRef idx="0">
                <a:schemeClr val="accent5">
                  <a:alpha val="50000"/>
                  <a:hueOff val="-4966938"/>
                  <a:satOff val="19906"/>
                  <a:lumOff val="4314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2" name="椭圆 6"/>
              <p:cNvSpPr/>
              <p:nvPr/>
            </p:nvSpPr>
            <p:spPr>
              <a:xfrm>
                <a:off x="2570685" y="1445380"/>
                <a:ext cx="959146" cy="8792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smtClean="0">
                    <a:latin typeface="微软雅黑 Light" pitchFamily="34" charset="-122"/>
                    <a:ea typeface="微软雅黑 Light" pitchFamily="34" charset="-122"/>
                  </a:rPr>
                  <a:t>算法</a:t>
                </a:r>
                <a:endParaRPr lang="zh-CN" altLang="en-US" sz="240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915816" y="2778082"/>
              <a:ext cx="1598577" cy="1598577"/>
              <a:chOff x="919722" y="1038569"/>
              <a:chExt cx="1598577" cy="1598577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919722" y="1038569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-9933876"/>
                  <a:satOff val="39811"/>
                  <a:lumOff val="8628"/>
                  <a:alphaOff val="0"/>
                </a:schemeClr>
              </a:fillRef>
              <a:effectRef idx="0">
                <a:schemeClr val="accent5">
                  <a:alpha val="50000"/>
                  <a:hueOff val="-9933876"/>
                  <a:satOff val="39811"/>
                  <a:lumOff val="8628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0" name="椭圆 8"/>
              <p:cNvSpPr/>
              <p:nvPr/>
            </p:nvSpPr>
            <p:spPr>
              <a:xfrm>
                <a:off x="1070255" y="1451535"/>
                <a:ext cx="959146" cy="8792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b="0" kern="1200" smtClean="0">
                    <a:latin typeface="微软雅黑 Light" pitchFamily="34" charset="-122"/>
                    <a:ea typeface="微软雅黑 Light" pitchFamily="34" charset="-122"/>
                  </a:rPr>
                  <a:t>策略</a:t>
                </a:r>
                <a:endParaRPr lang="zh-CN" altLang="en-US" sz="2400" b="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33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监督学习实现步骤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1044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得到一个有限的训练数据集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确定包含所有学习模型的集合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确定模型选择的准则，也就是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学习策略</a:t>
            </a:r>
            <a:endParaRPr lang="en-US" altLang="zh-CN" sz="2000" b="1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实现求解最优模型的算法，也就是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学习算法</a:t>
            </a:r>
            <a:endParaRPr lang="en-US" altLang="zh-CN" sz="2000" b="1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通过学习算法选择最优模型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利用得到的最优模型，对新数据进行预测或分析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7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89288"/>
              </p:ext>
            </p:extLst>
          </p:nvPr>
        </p:nvGraphicFramePr>
        <p:xfrm>
          <a:off x="1264160" y="2132473"/>
          <a:ext cx="6744072" cy="345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48">
                  <a:extLst>
                    <a:ext uri="{9D8B030D-6E8A-4147-A177-3AD203B41FA5}">
                      <a16:colId xmlns:a16="http://schemas.microsoft.com/office/drawing/2014/main" xmlns="" val="4112723217"/>
                    </a:ext>
                  </a:extLst>
                </a:gridCol>
                <a:gridCol w="968899">
                  <a:extLst>
                    <a:ext uri="{9D8B030D-6E8A-4147-A177-3AD203B41FA5}">
                      <a16:colId xmlns:a16="http://schemas.microsoft.com/office/drawing/2014/main" xmlns="" val="157752602"/>
                    </a:ext>
                  </a:extLst>
                </a:gridCol>
                <a:gridCol w="927989">
                  <a:extLst>
                    <a:ext uri="{9D8B030D-6E8A-4147-A177-3AD203B41FA5}">
                      <a16:colId xmlns:a16="http://schemas.microsoft.com/office/drawing/2014/main" xmlns="" val="644203667"/>
                    </a:ext>
                  </a:extLst>
                </a:gridCol>
                <a:gridCol w="868879">
                  <a:extLst>
                    <a:ext uri="{9D8B030D-6E8A-4147-A177-3AD203B41FA5}">
                      <a16:colId xmlns:a16="http://schemas.microsoft.com/office/drawing/2014/main" xmlns="" val="3245057556"/>
                    </a:ext>
                  </a:extLst>
                </a:gridCol>
                <a:gridCol w="1097381">
                  <a:extLst>
                    <a:ext uri="{9D8B030D-6E8A-4147-A177-3AD203B41FA5}">
                      <a16:colId xmlns:a16="http://schemas.microsoft.com/office/drawing/2014/main" xmlns="" val="2869909063"/>
                    </a:ext>
                  </a:extLst>
                </a:gridCol>
                <a:gridCol w="889380">
                  <a:extLst>
                    <a:ext uri="{9D8B030D-6E8A-4147-A177-3AD203B41FA5}">
                      <a16:colId xmlns:a16="http://schemas.microsoft.com/office/drawing/2014/main" xmlns="" val="115379635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3132018276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所在街区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房屋价格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住房面积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住房格局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是否学区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是否售出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80025221"/>
                  </a:ext>
                </a:extLst>
              </a:tr>
              <a:tr h="7070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海淀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44949151"/>
                  </a:ext>
                </a:extLst>
              </a:tr>
              <a:tr h="7488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朝阳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30588382"/>
                  </a:ext>
                </a:extLst>
              </a:tr>
              <a:tr h="7721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昌平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40438495"/>
                  </a:ext>
                </a:extLst>
              </a:tr>
              <a:tr h="8629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？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00455136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60" y="2492513"/>
            <a:ext cx="1152128" cy="792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60" y="3284601"/>
            <a:ext cx="1152128" cy="713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60" y="3998039"/>
            <a:ext cx="1152128" cy="7725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770552"/>
            <a:ext cx="1156656" cy="81107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7584" y="1604407"/>
                <a:ext cx="7920880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假设我们有一个如下的二元一次方程：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	Ax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+ B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>
                        <a:latin typeface="Cambria Math"/>
                        <a:ea typeface="微软雅黑" pitchFamily="34" charset="-122"/>
                      </a:rPr>
                      <m:t>𝑦</m:t>
                    </m:r>
                  </m:oMath>
                </a14:m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我们已知两组数据： 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x = 1 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3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，即（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, 3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x = 2 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5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，即（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, 5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将数据输入方程中，可得：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      A + B = 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      2A + B = 5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解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得：</a:t>
                </a: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	           A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= 2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B </a:t>
                </a: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= 1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即方程为：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2x + 1 = y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当我们有任意一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个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x 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时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，输入方程，就可以得到对应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的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y 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例如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x 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= 5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11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。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en-US" altLang="zh-CN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604407"/>
                <a:ext cx="7920880" cy="4662815"/>
              </a:xfrm>
              <a:prstGeom prst="rect">
                <a:avLst/>
              </a:prstGeom>
              <a:blipFill rotWithShape="1">
                <a:blip r:embed="rId3"/>
                <a:stretch>
                  <a:fillRect l="-693" b="-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Picture 2" descr="https://ss2.bdstatic.com/70cFvnSh_Q1YnxGkpoWK1HF6hhy/it/u=3304733255,2279863945&amp;fm=26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11" y="892968"/>
            <a:ext cx="2288853" cy="16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53585" y="1926856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 = 1 </a:t>
            </a:r>
            <a:r>
              <a:rPr lang="zh-CN" altLang="en-US" b="1" dirty="0"/>
              <a:t>时，</a:t>
            </a:r>
            <a:r>
              <a:rPr lang="en-US" altLang="zh-CN" b="1" dirty="0"/>
              <a:t>y = 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891156" y="266258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 x = 2 </a:t>
            </a:r>
            <a:r>
              <a:rPr lang="zh-CN" altLang="en-US" b="1" dirty="0"/>
              <a:t>时，</a:t>
            </a:r>
            <a:r>
              <a:rPr lang="en-US" altLang="zh-CN" b="1" dirty="0"/>
              <a:t>y = </a:t>
            </a:r>
            <a:r>
              <a:rPr lang="en-US" altLang="zh-CN" b="1" dirty="0" smtClean="0"/>
              <a:t>5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793781"/>
            <a:ext cx="4896544" cy="514002"/>
          </a:xfrm>
          <a:prstGeom prst="rect">
            <a:avLst/>
          </a:prstGeom>
        </p:spPr>
      </p:pic>
      <p:sp>
        <p:nvSpPr>
          <p:cNvPr id="16" name="图文框 15"/>
          <p:cNvSpPr/>
          <p:nvPr/>
        </p:nvSpPr>
        <p:spPr>
          <a:xfrm>
            <a:off x="3563888" y="1684524"/>
            <a:ext cx="4320480" cy="720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7884368" y="1684524"/>
            <a:ext cx="720080" cy="720080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953585" y="1926856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835696" y="1922210"/>
            <a:ext cx="720080" cy="371898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953585" y="2660018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830173" y="2660018"/>
            <a:ext cx="720080" cy="367252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667428"/>
            <a:ext cx="5040561" cy="559285"/>
          </a:xfrm>
          <a:prstGeom prst="rect">
            <a:avLst/>
          </a:prstGeom>
        </p:spPr>
      </p:pic>
      <p:sp>
        <p:nvSpPr>
          <p:cNvPr id="23" name="图文框 22"/>
          <p:cNvSpPr/>
          <p:nvPr/>
        </p:nvSpPr>
        <p:spPr>
          <a:xfrm>
            <a:off x="3563888" y="2548620"/>
            <a:ext cx="4320480" cy="720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图文框 23"/>
          <p:cNvSpPr/>
          <p:nvPr/>
        </p:nvSpPr>
        <p:spPr>
          <a:xfrm>
            <a:off x="7884368" y="2548620"/>
            <a:ext cx="720080" cy="720080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83568" y="3717032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方程求解</a:t>
                </a:r>
                <a:r>
                  <a:rPr lang="zh-CN" altLang="en-US" b="1" smtClean="0">
                    <a:latin typeface="Cambria Math" pitchFamily="18" charset="0"/>
                  </a:rPr>
                  <a:t>（</a:t>
                </a:r>
                <a:r>
                  <a:rPr lang="en-US" altLang="zh-CN" b="1" smtClean="0">
                    <a:latin typeface="Cambria Math" pitchFamily="18" charset="0"/>
                    <a:ea typeface="Cambria Math" pitchFamily="18" charset="0"/>
                  </a:rPr>
                  <a:t>Ax </a:t>
                </a:r>
                <a:r>
                  <a:rPr lang="en-US" altLang="zh-CN" b="1" dirty="0">
                    <a:latin typeface="Cambria Math" pitchFamily="18" charset="0"/>
                    <a:ea typeface="Cambria Math" pitchFamily="18" charset="0"/>
                  </a:rPr>
                  <a:t>+ B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itchFamily="18" charset="0"/>
                        <a:ea typeface="Cambria Math" pitchFamily="18" charset="0"/>
                      </a:rPr>
                      <m:t>𝒚</m:t>
                    </m:r>
                    <m:r>
                      <a:rPr lang="zh-CN" altLang="en-US" b="1" i="1" smtClean="0">
                        <a:latin typeface="Cambria Math" pitchFamily="18" charset="0"/>
                      </a:rPr>
                      <m:t>）</m:t>
                    </m:r>
                  </m:oMath>
                </a14:m>
                <a:endParaRPr lang="zh-CN" altLang="en-US" b="1" dirty="0">
                  <a:latin typeface="Cambria Math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717032"/>
                <a:ext cx="2736304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782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508104" y="369872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模型训练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633418" y="3284984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5967149" y="3375337"/>
            <a:ext cx="234038" cy="34169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5967149" y="4140063"/>
            <a:ext cx="234037" cy="36004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568" y="4643844"/>
            <a:ext cx="27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求解完成（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Cambria Math" pitchFamily="18" charset="0"/>
                <a:ea typeface="Cambria Math" pitchFamily="18" charset="0"/>
              </a:rPr>
              <a:t>2x + 1 = 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71564" y="4581128"/>
            <a:ext cx="22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训练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完成（成熟模型）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5967147" y="5143438"/>
            <a:ext cx="234039" cy="41037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图文框 36"/>
          <p:cNvSpPr/>
          <p:nvPr/>
        </p:nvSpPr>
        <p:spPr>
          <a:xfrm>
            <a:off x="1962407" y="5087264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28112" y="5085184"/>
            <a:ext cx="9669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 x = </a:t>
            </a:r>
            <a:r>
              <a:rPr lang="en-US" altLang="zh-CN" b="1" dirty="0" smtClean="0"/>
              <a:t>5 </a:t>
            </a:r>
            <a:r>
              <a:rPr lang="zh-CN" altLang="en-US" b="1" dirty="0" smtClean="0"/>
              <a:t>时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5143438"/>
            <a:ext cx="2458326" cy="475388"/>
          </a:xfrm>
          <a:prstGeom prst="rect">
            <a:avLst/>
          </a:prstGeom>
        </p:spPr>
      </p:pic>
      <p:sp>
        <p:nvSpPr>
          <p:cNvPr id="39" name="图文框 38"/>
          <p:cNvSpPr/>
          <p:nvPr/>
        </p:nvSpPr>
        <p:spPr>
          <a:xfrm>
            <a:off x="6372200" y="5085184"/>
            <a:ext cx="2559177" cy="54063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图文框 41"/>
          <p:cNvSpPr/>
          <p:nvPr/>
        </p:nvSpPr>
        <p:spPr>
          <a:xfrm>
            <a:off x="1385633" y="5733256"/>
            <a:ext cx="720080" cy="367252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74805" y="573325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y = 11</a:t>
            </a:r>
            <a:endParaRPr lang="zh-CN" altLang="en-US" dirty="0"/>
          </a:p>
        </p:txBody>
      </p:sp>
      <p:sp>
        <p:nvSpPr>
          <p:cNvPr id="44" name="图文框 43"/>
          <p:cNvSpPr/>
          <p:nvPr/>
        </p:nvSpPr>
        <p:spPr>
          <a:xfrm>
            <a:off x="5724128" y="5694378"/>
            <a:ext cx="748923" cy="470926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724128" y="576333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1633419" y="4221088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1633419" y="5123085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9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/>
      <p:bldP spid="26" grpId="0"/>
      <p:bldP spid="27" grpId="0" animBg="1"/>
      <p:bldP spid="30" grpId="0" animBg="1"/>
      <p:bldP spid="32" grpId="0" animBg="1"/>
      <p:bldP spid="33" grpId="0"/>
      <p:bldP spid="34" grpId="0"/>
      <p:bldP spid="36" grpId="0" animBg="1"/>
      <p:bldP spid="37" grpId="0" animBg="1"/>
      <p:bldP spid="38" grpId="0"/>
      <p:bldP spid="39" grpId="0" animBg="1"/>
      <p:bldP spid="42" grpId="0" animBg="1"/>
      <p:bldP spid="43" grpId="0"/>
      <p:bldP spid="44" grpId="0" animBg="1"/>
      <p:bldP spid="45" grpId="0"/>
      <p:bldP spid="46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54" y="4797152"/>
            <a:ext cx="7790294" cy="1332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0431"/>
            <a:ext cx="6363857" cy="35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模型评估策略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模型评估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训练集和测试集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损失函数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经验风险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训练误差和测试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误差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模型选择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过拟合和欠拟合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化和交叉验证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33746"/>
            <a:ext cx="3096344" cy="289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7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3568" y="2949681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      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1740755"/>
            <a:ext cx="5688632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我们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将数据输入到模型中训练出了对应模型，但是模型的效果好不好呢？我们需要对模型的</a:t>
            </a: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好坏</a:t>
            </a: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进行评估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我们</a:t>
            </a: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将用来训练模型的数据称为训练集，将用来测试模型好坏的集合称为测试集。</a:t>
            </a: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训练集：输入到模型中对模型进行训练的数据集合。</a:t>
            </a: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测试集：模型训练完成后测试训练效果的数据集合</a:t>
            </a: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zh-CN" altLang="en-US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88840"/>
            <a:ext cx="1445146" cy="14451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04" y="3823947"/>
            <a:ext cx="2149575" cy="2053325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pPr lvl="1" indent="360000" algn="l" rtl="0">
              <a:lnSpc>
                <a:spcPct val="200000"/>
              </a:lnSpc>
              <a:spcBef>
                <a:spcPct val="0"/>
              </a:spcBef>
            </a:pP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训练集</a:t>
            </a:r>
            <a:r>
              <a:rPr lang="zh-CN" alt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和测试</a:t>
            </a: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集</a:t>
            </a:r>
            <a:endParaRPr lang="en-US" altLang="zh-CN" sz="3200" kern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5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损失函数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45680"/>
            <a:ext cx="8003232" cy="452596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损失函数用来衡量模型预测误差的大小。</a:t>
            </a: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定义：选取模型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为决策函数，对于给定的输入参数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为预测结果，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 Y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为真实结果；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和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Y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之间可能会有偏差，我们就用一个损失函数（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loss function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）来度量预测偏差的程度，记作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L(Y,f(X))</a:t>
            </a: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损失函数是系数的函数</a:t>
            </a:r>
            <a:endParaRPr lang="en-US" altLang="zh-CN" sz="2200">
              <a:latin typeface="微软雅黑 Light" pitchFamily="34" charset="-122"/>
              <a:ea typeface="微软雅黑 Light" pitchFamily="34" charset="-122"/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损失函数值越小，模型就越好</a:t>
            </a: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8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损失函数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0 – 1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平方损失函数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绝对损失函数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对数损失函数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204864"/>
            <a:ext cx="2808312" cy="750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17" y="4416701"/>
            <a:ext cx="2448272" cy="349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11" y="5589240"/>
            <a:ext cx="2597517" cy="288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817" y="3353099"/>
            <a:ext cx="2304256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一、机器学习的概念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</a:t>
            </a: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是什么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机器学习的开端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机器学习的定义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机器学习的过程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机器学习示例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Picture 2" descr="https://timgsa.baidu.com/timg?image&amp;quality=80&amp;size=b9999_10000&amp;sec=1550260408907&amp;di=af5d3fdc04d0fa527d42eb486bd04b25&amp;imgtype=0&amp;src=http%3A%2F%2Fwww.cda.cn%2Fuploadfile%2Fimage%2F20170314%2F20170314102748_565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62" y="2204864"/>
            <a:ext cx="4038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经验风险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经验风险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模型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f(X)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关于训练数据集的平均损失称为经验风险（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empirial risk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），记作 </a:t>
            </a:r>
            <a:r>
              <a:rPr lang="en-US" altLang="zh-CN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altLang="zh-CN" sz="1600" b="1" i="1" baseline="-25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</a:t>
            </a:r>
          </a:p>
          <a:p>
            <a:pPr fontAlgn="base">
              <a:lnSpc>
                <a:spcPct val="200000"/>
              </a:lnSpc>
            </a:pPr>
            <a:endParaRPr lang="en-US" altLang="zh-CN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经验风险最小化（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Empirical Risk Minimization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ERM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这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一策略认为，经验风险最小的模型就是最优的模型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样本足够大时，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ERM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有很好的学习效果，因为有足够多的“经验”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样本较小时，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ERM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就会出现一些问题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926287"/>
            <a:ext cx="2176648" cy="4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4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pPr lvl="1" indent="360000" algn="l" rtl="0">
              <a:lnSpc>
                <a:spcPct val="200000"/>
              </a:lnSpc>
              <a:spcBef>
                <a:spcPct val="0"/>
              </a:spcBef>
            </a:pP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训练误差和测试误差</a:t>
            </a:r>
            <a:endParaRPr lang="en-US" altLang="zh-CN" sz="3200" kern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训练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误差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误差（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error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）是关于训练集的平均损失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训练误差的大小，可以用来判断给定问题是否容易学习，但本质上并不重要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测试误差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测试误差（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）是关于测试集的平均损失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测试误差真正反映了模型对未知数据的预测能力，这种能力一般被称为 </a:t>
            </a: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泛化能力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500684" cy="57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20818"/>
            <a:ext cx="2392672" cy="59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拟合和欠拟合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6"/>
            <a:ext cx="8229600" cy="43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欠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模型没有很好地捕捉到数据特征，特征集过小，导致模型不能很好地拟合数据，称之为欠拟合（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under-fitting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欠拟合的本质是对数据的特征“学习”得不够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例如，想分辨一只猫，只给出了四条腿、两只眼、有尾巴这三个特征，那么由此训练出来的模型根本无法分辨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猫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156" name="Picture 12" descr="https://timgsa.baidu.com/timg?image&amp;quality=80&amp;size=b9999_10000&amp;sec=1550266259471&amp;di=ce0620e05cd4fe3e2bb4fdeb18efd061&amp;imgtype=0&amp;src=http%3A%2F%2Fimg.cnjidan.com%2Fupload%2Fpictures%2F2016%2F01%2F0-OruIS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09120"/>
            <a:ext cx="1512168" cy="14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5" y="4564070"/>
            <a:ext cx="1872208" cy="138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 descr="https://timgsa.baidu.com/timg?image&amp;quality=80&amp;size=b9999_10000&amp;sec=1550266367669&amp;di=9c57acf46f5249bf243f3966a9fa6d41&amp;imgtype=0&amp;src=http%3A%2F%2Fimg3.duitang.com%2Fuploads%2Fitem%2F201408%2F25%2F20140825233934_GAd4B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19"/>
            <a:ext cx="2296353" cy="14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8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把训练数据学习的太彻底，以至于把噪声数据的特征也学习到了，特征集过大，这样就会导致在后期测试的时候不能够很好地识别数据，即不能正确的分类，模型泛化能力太差，称之为</a:t>
            </a:r>
            <a:r>
              <a:rPr lang="zh-CN" altLang="en-US" sz="1800" b="1">
                <a:latin typeface="微软雅黑 Light" pitchFamily="34" charset="-122"/>
                <a:ea typeface="微软雅黑 Light" pitchFamily="34" charset="-122"/>
              </a:rPr>
              <a:t>过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拟合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over-fitting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）。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例如，想分辨一只猫，给出了四条腿、两只眼、一条尾巴、叫声、颜色，能够捕捉老鼠、喜欢吃鱼、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… …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然后恰好所有的训练数据的猫都是白色，那么这个白色是一个噪声数据，会干扰判断，结果模型把颜色是白色也学习到了，而白色是局部样本的特征，不是全局特征，就造成了输入一个黑猫的数据，判断出不是猫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2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拟合和欠拟合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假设我们有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10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个样本点，用一个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M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次多项式函数来做曲线拟合：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467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17" y="5733256"/>
            <a:ext cx="4260692" cy="56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3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模型的选择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当模型复杂度增大时，训练误差会逐渐减小并趋向于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0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；而测试误差会先减小，达到最小值之后再增大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当模型复杂度过大时，就会发生过拟合；所以模型复杂度应适当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234313"/>
            <a:ext cx="4619989" cy="28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正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结构风险最小化（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Structural Risk Minimization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SRM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是在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ERM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基础上，为了防止过拟合而提出来的策略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在经验风险上加上表示模型复杂度的正则化项（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regularizer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），或者叫惩罚项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化项一般是模型复杂度的单调递增函数，即模型越复杂，正则化值越大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结构风险最小化的典型实现是正则化（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regularization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形式：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第一项是经验风险，第二项 </a:t>
            </a:r>
            <a:r>
              <a:rPr lang="en-US" altLang="zh-CN" sz="1600" b="1" i="1" smtClean="0">
                <a:latin typeface="微软雅黑 Light" pitchFamily="34" charset="-122"/>
                <a:ea typeface="微软雅黑 Light" pitchFamily="34" charset="-122"/>
              </a:rPr>
              <a:t>J </a:t>
            </a:r>
            <a:r>
              <a:rPr lang="en-US" altLang="zh-CN" sz="1600" b="1" smtClean="0">
                <a:latin typeface="微软雅黑 Light" pitchFamily="34" charset="-122"/>
                <a:ea typeface="微软雅黑 Light" pitchFamily="34" charset="-122"/>
              </a:rPr>
              <a:t>(</a:t>
            </a:r>
            <a:r>
              <a:rPr lang="en-US" altLang="zh-CN" sz="1600" b="1" i="1" smtClean="0">
                <a:latin typeface="微软雅黑 Light" pitchFamily="34" charset="-122"/>
                <a:ea typeface="微软雅黑 Light" pitchFamily="34" charset="-122"/>
              </a:rPr>
              <a:t>f </a:t>
            </a:r>
            <a:r>
              <a:rPr lang="en-US" altLang="zh-CN" sz="1600" b="1" smtClean="0">
                <a:latin typeface="微软雅黑 Light" pitchFamily="34" charset="-122"/>
                <a:ea typeface="微软雅黑 Light" pitchFamily="34" charset="-122"/>
              </a:rPr>
              <a:t>)</a:t>
            </a:r>
            <a:r>
              <a:rPr lang="en-US" altLang="zh-CN" sz="1600" i="1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是正则化项，         是调整两者关系的系数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化项可以取不同的形式，比如，特征向量的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L1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范数或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L2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范数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92240"/>
            <a:ext cx="2606600" cy="54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138985"/>
            <a:ext cx="5429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8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奥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卡姆剃刀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1"/>
            <a:ext cx="5122912" cy="3483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奥卡姆剃刀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(Occam‘s razor)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原理：如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无必要，勿增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实体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化符合奥卡姆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剃刀原理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。它的思想是：在所有可能选择的模型中，我们应该选择能够很好地解释已知数据并且十分简单的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模型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8194" name="Picture 2" descr="https://timgsa.baidu.com/timg?image&amp;quality=80&amp;size=b9999_10000&amp;sec=1550266731438&amp;di=2f7aaf936f0808cfd06e00b31fe36cd0&amp;imgtype=0&amp;src=http%3A%2F%2Fn2-q.mafengwo.net%2Fs10%2FM00%2F20%2F91%2FwKgBZ1h9iRGAK0sgAAWdg-tRNzA15.jpeg%3FimageView2%2F2%2Fw%2F600%2Fh%2F600%2Fq%2F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88840"/>
            <a:ext cx="313234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4725144"/>
            <a:ext cx="828092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如果简单的模型已经够用，我们不应该一味地追求更小的训练误差，而把模型变得越来越复杂</a:t>
            </a: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4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交叉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数据集划分</a:t>
            </a:r>
            <a:endParaRPr lang="en-US" altLang="zh-CN" sz="19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如果样本数据充足，一种简单方法是随机将数据集切成三部分：训练集（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training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）、验证集（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validation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）和测试集（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test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训练集用于训练模型，验证集用于模型选择，测试集用于学习方法评估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数据不充足时，可以重复地利用数据</a:t>
            </a:r>
            <a:r>
              <a:rPr lang="en-US" altLang="zh-CN" sz="1900" smtClean="0">
                <a:latin typeface="微软雅黑 Light" pitchFamily="34" charset="-122"/>
                <a:ea typeface="微软雅黑 Light" pitchFamily="34" charset="-122"/>
              </a:rPr>
              <a:t>——</a:t>
            </a: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交叉</a:t>
            </a:r>
            <a:r>
              <a:rPr lang="zh-CN" altLang="en-US" sz="1900">
                <a:latin typeface="微软雅黑 Light" pitchFamily="34" charset="-122"/>
                <a:ea typeface="微软雅黑 Light" pitchFamily="34" charset="-122"/>
              </a:rPr>
              <a:t>验证（</a:t>
            </a:r>
            <a:r>
              <a:rPr lang="en-US" altLang="zh-CN" sz="1900">
                <a:latin typeface="微软雅黑 Light" pitchFamily="34" charset="-122"/>
                <a:ea typeface="微软雅黑 Light" pitchFamily="34" charset="-122"/>
              </a:rPr>
              <a:t>cross validation</a:t>
            </a: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190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简单交叉验证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数据随机分为两部分，如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70%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作为训练集，剩下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30%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作为测试集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训练集在不同的条件下（比如参数个数）训练模型，得到不同的模型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在测试集上评价各个模型的测试误差，选出最优模型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折交叉验证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将数据随机切分为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个互不相交、相同大小的子集；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S-1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个做训练集，剩下一个做测试集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重复进行训练集、测试集的选取，有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500">
                <a:latin typeface="微软雅黑 Light" pitchFamily="34" charset="-122"/>
                <a:ea typeface="微软雅黑 Light" pitchFamily="34" charset="-122"/>
              </a:rPr>
              <a:t>种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可能的选择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留一交叉验证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72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什么是学习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从人的学习说起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学习理论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；从实践经验中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总结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在理论上推导；在实践中检验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通过各种手段获取知识或技能的过程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机器怎么学习？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处理某个特定的任务，以大量的“经验”为基础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对任务完成的好坏，给予一定的评判标准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通过分析经验数据，任务完成得更好了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550260455843&amp;di=68de94a3110bc829dc347da01009c81c&amp;imgtype=0&amp;src=http%3A%2F%2F5b0988e595225.cdn.sohucs.com%2Fimages%2F20170929%2Fd84746e60bfe42b1a9908c9bc9aac52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26" y="1844824"/>
            <a:ext cx="2952328" cy="194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分类和回归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547499"/>
            <a:ext cx="8229600" cy="47618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监督学习问题主要可以划分为两类，即 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分类问题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和 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回归问题</a:t>
            </a:r>
            <a:endParaRPr lang="en-US" altLang="zh-CN" sz="1800" b="1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问题预测数据属于哪一类别。 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离散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问题根据数据预测一个数值。 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连续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通俗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地讲，分类问题就是预测数据属于哪一种类型，就像上面的房屋出售预测，通过大量数据训练模型，然后去预测某个给定房屋能不能出售出去，属于能够出售类型还是不能出售类型。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回归问题就是预测一个数值，比如给出房屋一些特征，预测房价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如果将上面的房屋出售的问题改为预测房屋出售的概率，得到的结果将不再是可以售出（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1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）和不能售出（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0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），将会是一个连续的数值，例如 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0.5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，这就变成了一个回归问题</a:t>
            </a:r>
          </a:p>
        </p:txBody>
      </p:sp>
    </p:spTree>
    <p:extLst>
      <p:ext uri="{BB962C8B-B14F-4D97-AF65-F5344CB8AC3E}">
        <p14:creationId xmlns:p14="http://schemas.microsoft.com/office/powerpoint/2010/main" val="13500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分类问题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258816" cy="2403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在监督学习中，当输出变量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Y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取有限个离散值时，预测问题就成了分类（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classification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）问题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监督学习从数据中学习一个分类模型或分类决策函数，称为分类器（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classifier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）；分类器对新的输入进行预测，称为分类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12" y="1700808"/>
            <a:ext cx="389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2663" y="4149080"/>
            <a:ext cx="8089777" cy="253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分类问题包括学习和分类两个过程。学习过程中，根据已知的训练数据集利用学习方法学习一个分类器；分类过程中，利用已习得的分类器对新的输入实力进行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lvl="1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分类问题可以用很多学习方法来解决，比如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k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近邻、决策树、感知机、逻辑斯谛回归、支撑向量机、朴素贝叶斯法、神经网络等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精确率和召回率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评价分类器性能的指标一般是分类准确率（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accuracy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），它定义为分类器对测试集正确分类的样本数与总样本数之比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对于二类分类问题，常用的评价指标是精确率（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precision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）与召回率（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recall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通常以关注的类为正类，其它为负类，按照分类器在测试集上预测的正确与否，会有四种情况出现，它们的总数分别记作：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TP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：将正类预测为正类的数目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FN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正类预测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的数目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FP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预测为正类的数目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TN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：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将负类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预测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数目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72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精确率和召回率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精确率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精确率指的是“所有预测为正类的数据中，预测正确的比例”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召回率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召回率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指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的是“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所有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实际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正类的数据中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被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正确预测找出的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比例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”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68885"/>
            <a:ext cx="12763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35177"/>
            <a:ext cx="12477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3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回归问题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47484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回归问题用于预测输入变量和输出变量之间的关系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回归模型就是表示从输入变量到输出变量之间映射的函数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回归问题的学习等价于函数拟合：选择一条函数曲线，使其很好地拟合已知数据，并且能够很好地预测未知数据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957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0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回归问题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147248" cy="45259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回归问题的分类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按照输入变量的个数：一元回归和多元回归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按照模型类型：线性回归和非线性回归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回归学习的损失函数 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平方损失函数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如果选取平方损失函数作为损失函数，回归问题可以用著名的 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最小二乘法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least squares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）来求解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模型求解算法（学习算法）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smtClean="0">
                <a:latin typeface="微软雅黑 Light" pitchFamily="34" charset="-122"/>
                <a:ea typeface="微软雅黑 Light" pitchFamily="34" charset="-122"/>
              </a:rPr>
              <a:t>梯度下降算法</a:t>
            </a:r>
            <a:endParaRPr lang="en-US" altLang="zh-CN" sz="2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smtClean="0">
                <a:latin typeface="微软雅黑 Light" pitchFamily="34" charset="-122"/>
                <a:ea typeface="微软雅黑 Light" pitchFamily="34" charset="-122"/>
              </a:rPr>
              <a:t>牛顿法和拟牛顿法</a:t>
            </a:r>
            <a:endParaRPr lang="en-US" altLang="zh-CN" sz="28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6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梯度下降（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gradient descent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）是一种常用的一阶优化方法，是求解无约束优化问题最简单、最经典的方法之一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梯度方向：函数变化增长最快的方向（变量沿此方向变化时函数增长最快）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负梯度方向：函数变化减少最快的方向（变量沿此方向变化时函数减少最快）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损失函数是系数的函数，那么如果系数沿着损失函数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的负梯度方向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变化，此时损失函数减少最快，能够以最快速度下降到极小值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6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1"/>
            <a:ext cx="8229600" cy="675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沿着负梯度方向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迭代，迭代后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 </a:t>
            </a:r>
            <a:r>
              <a:rPr lang="el-GR" altLang="zh-CN" sz="2000" smtClean="0">
                <a:latin typeface="微软雅黑 Light" pitchFamily="34" charset="-122"/>
                <a:ea typeface="微软雅黑 Light" pitchFamily="34" charset="-122"/>
              </a:rPr>
              <a:t>θ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使损失函数 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J(</a:t>
            </a:r>
            <a:r>
              <a:rPr lang="el-GR" altLang="zh-CN" sz="2000">
                <a:latin typeface="微软雅黑 Light" pitchFamily="34" charset="-122"/>
                <a:ea typeface="微软雅黑 Light" pitchFamily="34" charset="-122"/>
              </a:rPr>
              <a:t>θ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)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更小：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492896"/>
            <a:ext cx="2170956" cy="834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09" y="3356992"/>
            <a:ext cx="5679379" cy="30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比如我们在一座大山上的某处位置，由于我们不知道怎么下山，于是决定走一步算一步，也就是在每走到一个位置的时候，求解当前位置的梯度，沿着梯度的负方向，也就是当前最陡峭的位置向下走一步，然后继续求解当前位置梯度，向这一步所在位置沿着最陡峭最易下山的位置走一步。这样一步步的走下去，一直走到觉得我们已经到了山脚。当然这样走下去，有可能我们不能走到山脚，而是到了某一个局部的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山谷处。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从上面的解释可以看出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梯度下降不一定能够找到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全局的最优解，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有可能是一个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局部最优</a:t>
            </a:r>
            <a:r>
              <a:rPr lang="zh-CN" altLang="en-US" sz="200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解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如果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损失函数是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凸函数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，梯度下降法得到的解就一定是全局最优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解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6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机器学习的开端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88840"/>
            <a:ext cx="2057400" cy="2857500"/>
          </a:xfrm>
        </p:spPr>
      </p:pic>
      <p:sp>
        <p:nvSpPr>
          <p:cNvPr id="5" name="矩形 4"/>
          <p:cNvSpPr/>
          <p:nvPr/>
        </p:nvSpPr>
        <p:spPr>
          <a:xfrm>
            <a:off x="455198" y="1749666"/>
            <a:ext cx="536408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1952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年，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IBM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的 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Arthur Samuel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（被誉为“机器学习之父”）设计了一款可以学习的西洋跳棋程序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它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能通过观察棋子的走位来构建新的模型，并用其提高自己的下棋技巧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Samuel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和这个程序进行多场对弈后发现，随着时间的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推移，程序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的棋艺变得越来越好。</a:t>
            </a:r>
          </a:p>
        </p:txBody>
      </p:sp>
      <p:sp>
        <p:nvSpPr>
          <p:cNvPr id="6" name="矩形 5"/>
          <p:cNvSpPr/>
          <p:nvPr/>
        </p:nvSpPr>
        <p:spPr>
          <a:xfrm>
            <a:off x="6640536" y="4941168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/>
              <a:t>Arthur </a:t>
            </a:r>
            <a:r>
              <a:rPr lang="en-US" altLang="zh-CN" sz="1600"/>
              <a:t>Samuel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86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牛顿法和拟牛顿法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236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牛顿法（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Newton method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迭代公式：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其中                                是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的梯度向量在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en-US" altLang="zh-CN" sz="1600" baseline="30000" smtClean="0">
                <a:latin typeface="微软雅黑 Light" pitchFamily="34" charset="-122"/>
                <a:ea typeface="微软雅黑 Light" pitchFamily="34" charset="-122"/>
              </a:rPr>
              <a:t>(k)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的值，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           是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的海塞矩阵在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en-US" altLang="zh-CN" sz="1600" baseline="30000" smtClean="0">
                <a:latin typeface="微软雅黑 Light" pitchFamily="34" charset="-122"/>
                <a:ea typeface="微软雅黑 Light" pitchFamily="34" charset="-122"/>
              </a:rPr>
              <a:t>(k)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值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梯度下降法只考虑了一阶导数，而牛顿法考虑了二阶导数，因此收敛速度更快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拟牛顿法（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quasi Newton method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牛顿法需要求解目标函数的海赛矩阵的逆矩阵，计算比较复杂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拟牛顿法通过正定矩阵近似海赛矩阵的逆矩阵，从而大大简化了计算过程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67779"/>
            <a:ext cx="2088232" cy="4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22217"/>
            <a:ext cx="1656184" cy="24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47" y="3582660"/>
            <a:ext cx="590449" cy="2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625417"/>
            <a:ext cx="1508771" cy="69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4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31840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mtClean="0"/>
              <a:t>Q &amp; A</a:t>
            </a:r>
            <a:endParaRPr lang="en-US" altLang="zh-CN" sz="8000" dirty="0" smtClean="0"/>
          </a:p>
        </p:txBody>
      </p:sp>
    </p:spTree>
    <p:extLst>
      <p:ext uri="{BB962C8B-B14F-4D97-AF65-F5344CB8AC3E}">
        <p14:creationId xmlns:p14="http://schemas.microsoft.com/office/powerpoint/2010/main" val="5598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机器学习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(Machine Learning, ML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)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 主要研究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计算机系统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对于特定任务的性能，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逐步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进行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改善的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算法和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统计模型。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输入海量训练数据对模型进行训练，使模型掌握数据所蕴含的潜在规律，进而对新输入的数据进行准确的分类或预测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是一门多领域交叉学科，涉及概率论、统计学、逼近论、凸优化、算法复杂度理论等多门学科。专门研究计算机怎样模拟或实现人类的学习行为，以获取新的知识或技能，重新组织已有的知识结构使之不断改善自身的性能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43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机器学习的过程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331640" y="2445817"/>
            <a:ext cx="1296144" cy="20162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海量数据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23928" y="2445817"/>
            <a:ext cx="1296144" cy="20162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提炼规律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516216" y="2444926"/>
            <a:ext cx="1296144" cy="20162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预测未来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987824" y="3284984"/>
            <a:ext cx="576064" cy="3600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580112" y="3284984"/>
            <a:ext cx="576064" cy="3600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  <p:bldP spid="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1" y="4283918"/>
            <a:ext cx="2880417" cy="18813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87" y="4411137"/>
            <a:ext cx="2399705" cy="159980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152496" y="2636912"/>
            <a:ext cx="576064" cy="27077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49904616608&amp;di=ed74f76525e0d7d06c6902d3f65de34a&amp;imgtype=0&amp;src=http%3A%2F%2Fe.hiphotos.baidu.com%2Fzhidao%2Fwh%253D680%252C800%2Fsign%3D8326c48cb399a9013b60533025a52643%2Fa5c27d1ed21b0ef487c380c6d6c451da81cb3e7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93" y="2132856"/>
            <a:ext cx="1911915" cy="12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3" y="1844824"/>
            <a:ext cx="3537541" cy="1830208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16200000" flipV="1">
            <a:off x="6705594" y="4038374"/>
            <a:ext cx="576064" cy="27077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420985" y="5229200"/>
            <a:ext cx="1595607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0" y="1835034"/>
            <a:ext cx="1400432" cy="1468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519907"/>
            <a:ext cx="3024336" cy="1373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66" y="1835036"/>
            <a:ext cx="1440160" cy="1468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918" y="1857956"/>
            <a:ext cx="1571650" cy="14739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118" y="1863213"/>
            <a:ext cx="1369221" cy="14349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918" y="3510256"/>
            <a:ext cx="3169421" cy="1432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408" y="5120726"/>
            <a:ext cx="2160000" cy="1116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86" y="5109994"/>
            <a:ext cx="2160000" cy="11935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8695" y="3298941"/>
            <a:ext cx="1410654" cy="169108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28370" y="1628800"/>
            <a:ext cx="3335518" cy="4824536"/>
          </a:xfrm>
          <a:prstGeom prst="roundRect">
            <a:avLst>
              <a:gd name="adj" fmla="val 9380"/>
            </a:avLst>
          </a:prstGeom>
          <a:noFill/>
          <a:ln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424521" y="1680216"/>
            <a:ext cx="3486138" cy="4668944"/>
          </a:xfrm>
          <a:prstGeom prst="roundRect">
            <a:avLst>
              <a:gd name="adj" fmla="val 9380"/>
            </a:avLst>
          </a:prstGeom>
          <a:noFill/>
          <a:ln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11960" y="2469746"/>
            <a:ext cx="7282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？</a:t>
            </a:r>
            <a:endParaRPr lang="zh-CN" altLang="en-US" sz="5400" b="1" cap="none" spc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99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44902</TotalTime>
  <Words>4930</Words>
  <Application>Microsoft Office PowerPoint</Application>
  <PresentationFormat>全屏显示(4:3)</PresentationFormat>
  <Paragraphs>331</Paragraphs>
  <Slides>51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黑体</vt:lpstr>
      <vt:lpstr>宋体</vt:lpstr>
      <vt:lpstr>微软雅黑</vt:lpstr>
      <vt:lpstr>微软雅黑 Light</vt:lpstr>
      <vt:lpstr>Arial</vt:lpstr>
      <vt:lpstr>Calibri</vt:lpstr>
      <vt:lpstr>Cambria Math</vt:lpstr>
      <vt:lpstr>Office 主题</vt:lpstr>
      <vt:lpstr>机器学习简介</vt:lpstr>
      <vt:lpstr>主要内容</vt:lpstr>
      <vt:lpstr>一、机器学习的概念</vt:lpstr>
      <vt:lpstr>机器学习是什么</vt:lpstr>
      <vt:lpstr>机器学习的开端</vt:lpstr>
      <vt:lpstr>机器学习的定义</vt:lpstr>
      <vt:lpstr>机器学习的过程</vt:lpstr>
      <vt:lpstr>机器学习的过程</vt:lpstr>
      <vt:lpstr>机器学习示例</vt:lpstr>
      <vt:lpstr>二、机器学习的分类</vt:lpstr>
      <vt:lpstr>机器学习主要分类</vt:lpstr>
      <vt:lpstr>监督学习和无监督学习</vt:lpstr>
      <vt:lpstr>无监督学习</vt:lpstr>
      <vt:lpstr>无监督学习应用</vt:lpstr>
      <vt:lpstr>监督学习</vt:lpstr>
      <vt:lpstr>监督学习</vt:lpstr>
      <vt:lpstr>监督学习应用</vt:lpstr>
      <vt:lpstr>PowerPoint 演示文稿</vt:lpstr>
      <vt:lpstr>三、监督学习深入介绍</vt:lpstr>
      <vt:lpstr>监督学习三要素</vt:lpstr>
      <vt:lpstr>监督学习实现步骤</vt:lpstr>
      <vt:lpstr>监督学习过程示例</vt:lpstr>
      <vt:lpstr>监督学习过程示例</vt:lpstr>
      <vt:lpstr>监督学习过程示例</vt:lpstr>
      <vt:lpstr>PowerPoint 演示文稿</vt:lpstr>
      <vt:lpstr>模型评估策略</vt:lpstr>
      <vt:lpstr>训练集和测试集</vt:lpstr>
      <vt:lpstr>损失函数</vt:lpstr>
      <vt:lpstr>损失函数</vt:lpstr>
      <vt:lpstr>经验风险</vt:lpstr>
      <vt:lpstr>训练误差和测试误差</vt:lpstr>
      <vt:lpstr>过拟合和欠拟合</vt:lpstr>
      <vt:lpstr>欠拟合</vt:lpstr>
      <vt:lpstr>过拟合</vt:lpstr>
      <vt:lpstr>过拟合和欠拟合</vt:lpstr>
      <vt:lpstr>模型的选择</vt:lpstr>
      <vt:lpstr>正则化</vt:lpstr>
      <vt:lpstr>奥卡姆剃刀</vt:lpstr>
      <vt:lpstr>交叉验证</vt:lpstr>
      <vt:lpstr>分类和回归</vt:lpstr>
      <vt:lpstr>分类问题</vt:lpstr>
      <vt:lpstr>精确率和召回率</vt:lpstr>
      <vt:lpstr>精确率和召回率</vt:lpstr>
      <vt:lpstr>回归问题</vt:lpstr>
      <vt:lpstr>回归问题</vt:lpstr>
      <vt:lpstr>模型求解算法（学习算法）</vt:lpstr>
      <vt:lpstr>梯度下降算法</vt:lpstr>
      <vt:lpstr>梯度下降算法</vt:lpstr>
      <vt:lpstr>梯度下降算法</vt:lpstr>
      <vt:lpstr>牛顿法和拟牛顿法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1_机器学习简介</dc:title>
  <dc:creator>Think Pad</dc:creator>
  <cp:lastModifiedBy>yuanzuo</cp:lastModifiedBy>
  <cp:revision>2076</cp:revision>
  <dcterms:created xsi:type="dcterms:W3CDTF">2013-03-04T07:19:04Z</dcterms:created>
  <dcterms:modified xsi:type="dcterms:W3CDTF">2019-03-06T01:20:03Z</dcterms:modified>
</cp:coreProperties>
</file>